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2" r:id="rId3"/>
    <p:sldId id="257" r:id="rId4"/>
    <p:sldId id="275" r:id="rId5"/>
    <p:sldId id="258" r:id="rId6"/>
    <p:sldId id="259" r:id="rId7"/>
    <p:sldId id="263" r:id="rId8"/>
    <p:sldId id="260" r:id="rId9"/>
    <p:sldId id="261" r:id="rId10"/>
    <p:sldId id="264" r:id="rId11"/>
    <p:sldId id="265" r:id="rId12"/>
    <p:sldId id="267" r:id="rId13"/>
    <p:sldId id="266" r:id="rId14"/>
    <p:sldId id="268" r:id="rId15"/>
    <p:sldId id="270" r:id="rId16"/>
    <p:sldId id="269" r:id="rId17"/>
    <p:sldId id="271" r:id="rId18"/>
    <p:sldId id="273" r:id="rId19"/>
    <p:sldId id="272" r:id="rId20"/>
    <p:sldId id="276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3676-4247-404F-A7D3-96A53C170392}" type="datetimeFigureOut">
              <a:rPr lang="en-GB" smtClean="0"/>
              <a:t>2015-09-28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2B653-B038-4B89-99CE-B2C5DB0A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7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IAEA</a:t>
            </a:r>
          </a:p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rgbClr val="FFFFFF"/>
                </a:solidFill>
                <a:latin typeface="Arial" charset="0"/>
              </a:rPr>
              <a:t>International Atomic Energy Agency</a:t>
            </a:r>
          </a:p>
        </p:txBody>
      </p:sp>
      <p:pic>
        <p:nvPicPr>
          <p:cNvPr id="4106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5F5F5F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4" name="Picture 8" descr="titl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1000125"/>
            <a:ext cx="9144000" cy="17716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98425"/>
            <a:ext cx="2147887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98425"/>
            <a:ext cx="6292850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5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9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2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0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1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0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5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1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4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5F5F5F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IAEA</a:t>
            </a:r>
          </a:p>
        </p:txBody>
      </p:sp>
      <p:pic>
        <p:nvPicPr>
          <p:cNvPr id="3081" name="Picture 9" descr="slid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4638" y="1524000"/>
            <a:ext cx="859313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fld id="{3C5154EC-AB2F-4432-8B20-2FDE7AD2B5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 the Compensating Effects in the Evaluated Cross Sections of </a:t>
            </a:r>
            <a:r>
              <a:rPr lang="en-GB" baseline="30000" dirty="0" smtClean="0"/>
              <a:t>235</a:t>
            </a:r>
            <a:r>
              <a:rPr lang="en-GB" dirty="0" smtClean="0"/>
              <a:t>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A. Trkov, R. Capote</a:t>
            </a:r>
          </a:p>
          <a:p>
            <a:r>
              <a:rPr lang="en-GB" dirty="0" smtClean="0"/>
              <a:t>International Atomic Energy Agency</a:t>
            </a:r>
          </a:p>
          <a:p>
            <a:r>
              <a:rPr lang="en-GB" dirty="0" smtClean="0"/>
              <a:t>Vienna, Austria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8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381061" y="3929204"/>
            <a:ext cx="977775" cy="959667"/>
          </a:xfrm>
          <a:custGeom>
            <a:avLst/>
            <a:gdLst>
              <a:gd name="connsiteX0" fmla="*/ 887240 w 977775"/>
              <a:gd name="connsiteY0" fmla="*/ 280657 h 959667"/>
              <a:gd name="connsiteX1" fmla="*/ 832919 w 977775"/>
              <a:gd name="connsiteY1" fmla="*/ 235390 h 959667"/>
              <a:gd name="connsiteX2" fmla="*/ 823866 w 977775"/>
              <a:gd name="connsiteY2" fmla="*/ 208230 h 959667"/>
              <a:gd name="connsiteX3" fmla="*/ 733331 w 977775"/>
              <a:gd name="connsiteY3" fmla="*/ 153909 h 959667"/>
              <a:gd name="connsiteX4" fmla="*/ 679010 w 977775"/>
              <a:gd name="connsiteY4" fmla="*/ 108642 h 959667"/>
              <a:gd name="connsiteX5" fmla="*/ 651850 w 977775"/>
              <a:gd name="connsiteY5" fmla="*/ 81481 h 959667"/>
              <a:gd name="connsiteX6" fmla="*/ 606583 w 977775"/>
              <a:gd name="connsiteY6" fmla="*/ 72428 h 959667"/>
              <a:gd name="connsiteX7" fmla="*/ 543208 w 977775"/>
              <a:gd name="connsiteY7" fmla="*/ 45267 h 959667"/>
              <a:gd name="connsiteX8" fmla="*/ 497941 w 977775"/>
              <a:gd name="connsiteY8" fmla="*/ 27160 h 959667"/>
              <a:gd name="connsiteX9" fmla="*/ 452674 w 977775"/>
              <a:gd name="connsiteY9" fmla="*/ 18107 h 959667"/>
              <a:gd name="connsiteX10" fmla="*/ 371192 w 977775"/>
              <a:gd name="connsiteY10" fmla="*/ 0 h 959667"/>
              <a:gd name="connsiteX11" fmla="*/ 226337 w 977775"/>
              <a:gd name="connsiteY11" fmla="*/ 9053 h 959667"/>
              <a:gd name="connsiteX12" fmla="*/ 190123 w 977775"/>
              <a:gd name="connsiteY12" fmla="*/ 18107 h 959667"/>
              <a:gd name="connsiteX13" fmla="*/ 162963 w 977775"/>
              <a:gd name="connsiteY13" fmla="*/ 45267 h 959667"/>
              <a:gd name="connsiteX14" fmla="*/ 99589 w 977775"/>
              <a:gd name="connsiteY14" fmla="*/ 81481 h 959667"/>
              <a:gd name="connsiteX15" fmla="*/ 72428 w 977775"/>
              <a:gd name="connsiteY15" fmla="*/ 144855 h 959667"/>
              <a:gd name="connsiteX16" fmla="*/ 36214 w 977775"/>
              <a:gd name="connsiteY16" fmla="*/ 208230 h 959667"/>
              <a:gd name="connsiteX17" fmla="*/ 9054 w 977775"/>
              <a:gd name="connsiteY17" fmla="*/ 289711 h 959667"/>
              <a:gd name="connsiteX18" fmla="*/ 0 w 977775"/>
              <a:gd name="connsiteY18" fmla="*/ 316871 h 959667"/>
              <a:gd name="connsiteX19" fmla="*/ 9054 w 977775"/>
              <a:gd name="connsiteY19" fmla="*/ 543208 h 959667"/>
              <a:gd name="connsiteX20" fmla="*/ 18107 w 977775"/>
              <a:gd name="connsiteY20" fmla="*/ 579422 h 959667"/>
              <a:gd name="connsiteX21" fmla="*/ 27161 w 977775"/>
              <a:gd name="connsiteY21" fmla="*/ 624689 h 959667"/>
              <a:gd name="connsiteX22" fmla="*/ 63375 w 977775"/>
              <a:gd name="connsiteY22" fmla="*/ 688063 h 959667"/>
              <a:gd name="connsiteX23" fmla="*/ 117695 w 977775"/>
              <a:gd name="connsiteY23" fmla="*/ 787651 h 959667"/>
              <a:gd name="connsiteX24" fmla="*/ 135802 w 977775"/>
              <a:gd name="connsiteY24" fmla="*/ 814812 h 959667"/>
              <a:gd name="connsiteX25" fmla="*/ 162963 w 977775"/>
              <a:gd name="connsiteY25" fmla="*/ 832919 h 959667"/>
              <a:gd name="connsiteX26" fmla="*/ 235390 w 977775"/>
              <a:gd name="connsiteY26" fmla="*/ 887240 h 959667"/>
              <a:gd name="connsiteX27" fmla="*/ 325925 w 977775"/>
              <a:gd name="connsiteY27" fmla="*/ 923453 h 959667"/>
              <a:gd name="connsiteX28" fmla="*/ 380246 w 977775"/>
              <a:gd name="connsiteY28" fmla="*/ 941560 h 959667"/>
              <a:gd name="connsiteX29" fmla="*/ 479834 w 977775"/>
              <a:gd name="connsiteY29" fmla="*/ 959667 h 959667"/>
              <a:gd name="connsiteX30" fmla="*/ 642796 w 977775"/>
              <a:gd name="connsiteY30" fmla="*/ 950614 h 959667"/>
              <a:gd name="connsiteX31" fmla="*/ 669957 w 977775"/>
              <a:gd name="connsiteY31" fmla="*/ 923453 h 959667"/>
              <a:gd name="connsiteX32" fmla="*/ 724278 w 977775"/>
              <a:gd name="connsiteY32" fmla="*/ 896293 h 959667"/>
              <a:gd name="connsiteX33" fmla="*/ 742385 w 977775"/>
              <a:gd name="connsiteY33" fmla="*/ 860079 h 959667"/>
              <a:gd name="connsiteX34" fmla="*/ 796705 w 977775"/>
              <a:gd name="connsiteY34" fmla="*/ 823865 h 959667"/>
              <a:gd name="connsiteX35" fmla="*/ 851026 w 977775"/>
              <a:gd name="connsiteY35" fmla="*/ 733331 h 959667"/>
              <a:gd name="connsiteX36" fmla="*/ 878187 w 977775"/>
              <a:gd name="connsiteY36" fmla="*/ 715224 h 959667"/>
              <a:gd name="connsiteX37" fmla="*/ 914400 w 977775"/>
              <a:gd name="connsiteY37" fmla="*/ 669956 h 959667"/>
              <a:gd name="connsiteX38" fmla="*/ 932507 w 977775"/>
              <a:gd name="connsiteY38" fmla="*/ 615636 h 959667"/>
              <a:gd name="connsiteX39" fmla="*/ 950614 w 977775"/>
              <a:gd name="connsiteY39" fmla="*/ 570368 h 959667"/>
              <a:gd name="connsiteX40" fmla="*/ 959668 w 977775"/>
              <a:gd name="connsiteY40" fmla="*/ 543208 h 959667"/>
              <a:gd name="connsiteX41" fmla="*/ 977775 w 977775"/>
              <a:gd name="connsiteY41" fmla="*/ 470780 h 959667"/>
              <a:gd name="connsiteX42" fmla="*/ 968721 w 977775"/>
              <a:gd name="connsiteY42" fmla="*/ 298764 h 959667"/>
              <a:gd name="connsiteX43" fmla="*/ 950614 w 977775"/>
              <a:gd name="connsiteY43" fmla="*/ 271604 h 959667"/>
              <a:gd name="connsiteX44" fmla="*/ 923454 w 977775"/>
              <a:gd name="connsiteY44" fmla="*/ 262550 h 959667"/>
              <a:gd name="connsiteX45" fmla="*/ 887240 w 977775"/>
              <a:gd name="connsiteY45" fmla="*/ 280657 h 95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977775" h="959667">
                <a:moveTo>
                  <a:pt x="887240" y="280657"/>
                </a:moveTo>
                <a:cubicBezTo>
                  <a:pt x="872151" y="276130"/>
                  <a:pt x="848440" y="253128"/>
                  <a:pt x="832919" y="235390"/>
                </a:cubicBezTo>
                <a:cubicBezTo>
                  <a:pt x="826635" y="228208"/>
                  <a:pt x="830614" y="214978"/>
                  <a:pt x="823866" y="208230"/>
                </a:cubicBezTo>
                <a:cubicBezTo>
                  <a:pt x="802016" y="186380"/>
                  <a:pt x="761908" y="168197"/>
                  <a:pt x="733331" y="153909"/>
                </a:cubicBezTo>
                <a:cubicBezTo>
                  <a:pt x="653982" y="74558"/>
                  <a:pt x="754638" y="171664"/>
                  <a:pt x="679010" y="108642"/>
                </a:cubicBezTo>
                <a:cubicBezTo>
                  <a:pt x="669174" y="100445"/>
                  <a:pt x="663302" y="87207"/>
                  <a:pt x="651850" y="81481"/>
                </a:cubicBezTo>
                <a:cubicBezTo>
                  <a:pt x="638087" y="74599"/>
                  <a:pt x="621672" y="75446"/>
                  <a:pt x="606583" y="72428"/>
                </a:cubicBezTo>
                <a:cubicBezTo>
                  <a:pt x="542995" y="40634"/>
                  <a:pt x="596493" y="65249"/>
                  <a:pt x="543208" y="45267"/>
                </a:cubicBezTo>
                <a:cubicBezTo>
                  <a:pt x="527991" y="39561"/>
                  <a:pt x="513507" y="31830"/>
                  <a:pt x="497941" y="27160"/>
                </a:cubicBezTo>
                <a:cubicBezTo>
                  <a:pt x="483202" y="22738"/>
                  <a:pt x="467602" y="21839"/>
                  <a:pt x="452674" y="18107"/>
                </a:cubicBezTo>
                <a:cubicBezTo>
                  <a:pt x="363521" y="-4181"/>
                  <a:pt x="520671" y="24912"/>
                  <a:pt x="371192" y="0"/>
                </a:cubicBezTo>
                <a:cubicBezTo>
                  <a:pt x="322907" y="3018"/>
                  <a:pt x="274476" y="4239"/>
                  <a:pt x="226337" y="9053"/>
                </a:cubicBezTo>
                <a:cubicBezTo>
                  <a:pt x="213956" y="10291"/>
                  <a:pt x="200926" y="11934"/>
                  <a:pt x="190123" y="18107"/>
                </a:cubicBezTo>
                <a:cubicBezTo>
                  <a:pt x="179007" y="24459"/>
                  <a:pt x="172799" y="37071"/>
                  <a:pt x="162963" y="45267"/>
                </a:cubicBezTo>
                <a:cubicBezTo>
                  <a:pt x="143770" y="61261"/>
                  <a:pt x="121724" y="70413"/>
                  <a:pt x="99589" y="81481"/>
                </a:cubicBezTo>
                <a:cubicBezTo>
                  <a:pt x="89431" y="111953"/>
                  <a:pt x="90328" y="113529"/>
                  <a:pt x="72428" y="144855"/>
                </a:cubicBezTo>
                <a:cubicBezTo>
                  <a:pt x="50652" y="182962"/>
                  <a:pt x="54452" y="162635"/>
                  <a:pt x="36214" y="208230"/>
                </a:cubicBezTo>
                <a:cubicBezTo>
                  <a:pt x="36198" y="208269"/>
                  <a:pt x="13587" y="276111"/>
                  <a:pt x="9054" y="289711"/>
                </a:cubicBezTo>
                <a:lnTo>
                  <a:pt x="0" y="316871"/>
                </a:lnTo>
                <a:cubicBezTo>
                  <a:pt x="3018" y="392317"/>
                  <a:pt x="3859" y="467881"/>
                  <a:pt x="9054" y="543208"/>
                </a:cubicBezTo>
                <a:cubicBezTo>
                  <a:pt x="9910" y="555621"/>
                  <a:pt x="15408" y="567275"/>
                  <a:pt x="18107" y="579422"/>
                </a:cubicBezTo>
                <a:cubicBezTo>
                  <a:pt x="21445" y="594443"/>
                  <a:pt x="22295" y="610091"/>
                  <a:pt x="27161" y="624689"/>
                </a:cubicBezTo>
                <a:cubicBezTo>
                  <a:pt x="43036" y="672312"/>
                  <a:pt x="43504" y="648322"/>
                  <a:pt x="63375" y="688063"/>
                </a:cubicBezTo>
                <a:cubicBezTo>
                  <a:pt x="115756" y="792824"/>
                  <a:pt x="37396" y="667201"/>
                  <a:pt x="117695" y="787651"/>
                </a:cubicBezTo>
                <a:cubicBezTo>
                  <a:pt x="123731" y="796705"/>
                  <a:pt x="126748" y="808776"/>
                  <a:pt x="135802" y="814812"/>
                </a:cubicBezTo>
                <a:cubicBezTo>
                  <a:pt x="144856" y="820848"/>
                  <a:pt x="154163" y="826519"/>
                  <a:pt x="162963" y="832919"/>
                </a:cubicBezTo>
                <a:cubicBezTo>
                  <a:pt x="187369" y="850669"/>
                  <a:pt x="208398" y="873745"/>
                  <a:pt x="235390" y="887240"/>
                </a:cubicBezTo>
                <a:cubicBezTo>
                  <a:pt x="288677" y="913882"/>
                  <a:pt x="258799" y="901077"/>
                  <a:pt x="325925" y="923453"/>
                </a:cubicBezTo>
                <a:cubicBezTo>
                  <a:pt x="325929" y="923454"/>
                  <a:pt x="380241" y="941559"/>
                  <a:pt x="380246" y="941560"/>
                </a:cubicBezTo>
                <a:cubicBezTo>
                  <a:pt x="449745" y="953144"/>
                  <a:pt x="416567" y="947014"/>
                  <a:pt x="479834" y="959667"/>
                </a:cubicBezTo>
                <a:cubicBezTo>
                  <a:pt x="534155" y="956649"/>
                  <a:pt x="589352" y="960794"/>
                  <a:pt x="642796" y="950614"/>
                </a:cubicBezTo>
                <a:cubicBezTo>
                  <a:pt x="655374" y="948218"/>
                  <a:pt x="660121" y="931650"/>
                  <a:pt x="669957" y="923453"/>
                </a:cubicBezTo>
                <a:cubicBezTo>
                  <a:pt x="693358" y="903952"/>
                  <a:pt x="697056" y="905366"/>
                  <a:pt x="724278" y="896293"/>
                </a:cubicBezTo>
                <a:cubicBezTo>
                  <a:pt x="730314" y="884222"/>
                  <a:pt x="732842" y="869622"/>
                  <a:pt x="742385" y="860079"/>
                </a:cubicBezTo>
                <a:cubicBezTo>
                  <a:pt x="757773" y="844691"/>
                  <a:pt x="796705" y="823865"/>
                  <a:pt x="796705" y="823865"/>
                </a:cubicBezTo>
                <a:cubicBezTo>
                  <a:pt x="807606" y="802064"/>
                  <a:pt x="834638" y="744256"/>
                  <a:pt x="851026" y="733331"/>
                </a:cubicBezTo>
                <a:lnTo>
                  <a:pt x="878187" y="715224"/>
                </a:lnTo>
                <a:cubicBezTo>
                  <a:pt x="911201" y="616175"/>
                  <a:pt x="855903" y="763550"/>
                  <a:pt x="914400" y="669956"/>
                </a:cubicBezTo>
                <a:cubicBezTo>
                  <a:pt x="924516" y="653771"/>
                  <a:pt x="925419" y="633357"/>
                  <a:pt x="932507" y="615636"/>
                </a:cubicBezTo>
                <a:cubicBezTo>
                  <a:pt x="938543" y="600547"/>
                  <a:pt x="944908" y="585585"/>
                  <a:pt x="950614" y="570368"/>
                </a:cubicBezTo>
                <a:cubicBezTo>
                  <a:pt x="953965" y="561433"/>
                  <a:pt x="957157" y="552415"/>
                  <a:pt x="959668" y="543208"/>
                </a:cubicBezTo>
                <a:cubicBezTo>
                  <a:pt x="966216" y="519199"/>
                  <a:pt x="977775" y="470780"/>
                  <a:pt x="977775" y="470780"/>
                </a:cubicBezTo>
                <a:cubicBezTo>
                  <a:pt x="974757" y="413441"/>
                  <a:pt x="976479" y="355655"/>
                  <a:pt x="968721" y="298764"/>
                </a:cubicBezTo>
                <a:cubicBezTo>
                  <a:pt x="967251" y="287983"/>
                  <a:pt x="959110" y="278401"/>
                  <a:pt x="950614" y="271604"/>
                </a:cubicBezTo>
                <a:cubicBezTo>
                  <a:pt x="943162" y="265642"/>
                  <a:pt x="932958" y="263414"/>
                  <a:pt x="923454" y="262550"/>
                </a:cubicBezTo>
                <a:cubicBezTo>
                  <a:pt x="899410" y="260364"/>
                  <a:pt x="902329" y="285184"/>
                  <a:pt x="887240" y="280657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606408" y="4142156"/>
            <a:ext cx="218273" cy="294042"/>
          </a:xfrm>
          <a:custGeom>
            <a:avLst/>
            <a:gdLst>
              <a:gd name="connsiteX0" fmla="*/ 64364 w 218273"/>
              <a:gd name="connsiteY0" fmla="*/ 31492 h 294042"/>
              <a:gd name="connsiteX1" fmla="*/ 182059 w 218273"/>
              <a:gd name="connsiteY1" fmla="*/ 13385 h 294042"/>
              <a:gd name="connsiteX2" fmla="*/ 200166 w 218273"/>
              <a:gd name="connsiteY2" fmla="*/ 40545 h 294042"/>
              <a:gd name="connsiteX3" fmla="*/ 191113 w 218273"/>
              <a:gd name="connsiteY3" fmla="*/ 85812 h 294042"/>
              <a:gd name="connsiteX4" fmla="*/ 118685 w 218273"/>
              <a:gd name="connsiteY4" fmla="*/ 122026 h 294042"/>
              <a:gd name="connsiteX5" fmla="*/ 82471 w 218273"/>
              <a:gd name="connsiteY5" fmla="*/ 131080 h 294042"/>
              <a:gd name="connsiteX6" fmla="*/ 28150 w 218273"/>
              <a:gd name="connsiteY6" fmla="*/ 149187 h 294042"/>
              <a:gd name="connsiteX7" fmla="*/ 990 w 218273"/>
              <a:gd name="connsiteY7" fmla="*/ 176347 h 294042"/>
              <a:gd name="connsiteX8" fmla="*/ 10043 w 218273"/>
              <a:gd name="connsiteY8" fmla="*/ 230668 h 294042"/>
              <a:gd name="connsiteX9" fmla="*/ 19097 w 218273"/>
              <a:gd name="connsiteY9" fmla="*/ 257828 h 294042"/>
              <a:gd name="connsiteX10" fmla="*/ 73418 w 218273"/>
              <a:gd name="connsiteY10" fmla="*/ 294042 h 294042"/>
              <a:gd name="connsiteX11" fmla="*/ 182059 w 218273"/>
              <a:gd name="connsiteY11" fmla="*/ 275935 h 294042"/>
              <a:gd name="connsiteX12" fmla="*/ 209220 w 218273"/>
              <a:gd name="connsiteY12" fmla="*/ 257828 h 294042"/>
              <a:gd name="connsiteX13" fmla="*/ 218273 w 218273"/>
              <a:gd name="connsiteY13" fmla="*/ 230668 h 29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8273" h="294042">
                <a:moveTo>
                  <a:pt x="64364" y="31492"/>
                </a:moveTo>
                <a:cubicBezTo>
                  <a:pt x="112617" y="2540"/>
                  <a:pt x="116889" y="-12683"/>
                  <a:pt x="182059" y="13385"/>
                </a:cubicBezTo>
                <a:cubicBezTo>
                  <a:pt x="192162" y="17426"/>
                  <a:pt x="194130" y="31492"/>
                  <a:pt x="200166" y="40545"/>
                </a:cubicBezTo>
                <a:cubicBezTo>
                  <a:pt x="197148" y="55634"/>
                  <a:pt x="197995" y="72049"/>
                  <a:pt x="191113" y="85812"/>
                </a:cubicBezTo>
                <a:cubicBezTo>
                  <a:pt x="173868" y="120302"/>
                  <a:pt x="151513" y="114731"/>
                  <a:pt x="118685" y="122026"/>
                </a:cubicBezTo>
                <a:cubicBezTo>
                  <a:pt x="106538" y="124725"/>
                  <a:pt x="94389" y="127505"/>
                  <a:pt x="82471" y="131080"/>
                </a:cubicBezTo>
                <a:cubicBezTo>
                  <a:pt x="64190" y="136565"/>
                  <a:pt x="28150" y="149187"/>
                  <a:pt x="28150" y="149187"/>
                </a:cubicBezTo>
                <a:cubicBezTo>
                  <a:pt x="19097" y="158240"/>
                  <a:pt x="3767" y="163849"/>
                  <a:pt x="990" y="176347"/>
                </a:cubicBezTo>
                <a:cubicBezTo>
                  <a:pt x="-2992" y="194267"/>
                  <a:pt x="6061" y="212748"/>
                  <a:pt x="10043" y="230668"/>
                </a:cubicBezTo>
                <a:cubicBezTo>
                  <a:pt x="12113" y="239984"/>
                  <a:pt x="12349" y="251080"/>
                  <a:pt x="19097" y="257828"/>
                </a:cubicBezTo>
                <a:cubicBezTo>
                  <a:pt x="34485" y="273216"/>
                  <a:pt x="73418" y="294042"/>
                  <a:pt x="73418" y="294042"/>
                </a:cubicBezTo>
                <a:cubicBezTo>
                  <a:pt x="99244" y="291173"/>
                  <a:pt x="151722" y="291104"/>
                  <a:pt x="182059" y="275935"/>
                </a:cubicBezTo>
                <a:cubicBezTo>
                  <a:pt x="191791" y="271069"/>
                  <a:pt x="200166" y="263864"/>
                  <a:pt x="209220" y="257828"/>
                </a:cubicBezTo>
                <a:lnTo>
                  <a:pt x="218273" y="2306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688879" y="4526733"/>
            <a:ext cx="83506" cy="83792"/>
          </a:xfrm>
          <a:custGeom>
            <a:avLst/>
            <a:gdLst>
              <a:gd name="connsiteX0" fmla="*/ 45268 w 83506"/>
              <a:gd name="connsiteY0" fmla="*/ 0 h 83792"/>
              <a:gd name="connsiteX1" fmla="*/ 81481 w 83506"/>
              <a:gd name="connsiteY1" fmla="*/ 45267 h 83792"/>
              <a:gd name="connsiteX2" fmla="*/ 72428 w 83506"/>
              <a:gd name="connsiteY2" fmla="*/ 81481 h 83792"/>
              <a:gd name="connsiteX3" fmla="*/ 0 w 83506"/>
              <a:gd name="connsiteY3" fmla="*/ 72427 h 83792"/>
              <a:gd name="connsiteX4" fmla="*/ 9054 w 83506"/>
              <a:gd name="connsiteY4" fmla="*/ 9053 h 83792"/>
              <a:gd name="connsiteX5" fmla="*/ 36214 w 83506"/>
              <a:gd name="connsiteY5" fmla="*/ 18107 h 83792"/>
              <a:gd name="connsiteX6" fmla="*/ 54321 w 83506"/>
              <a:gd name="connsiteY6" fmla="*/ 72427 h 8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06" h="83792">
                <a:moveTo>
                  <a:pt x="45268" y="0"/>
                </a:moveTo>
                <a:cubicBezTo>
                  <a:pt x="57339" y="15089"/>
                  <a:pt x="75371" y="26935"/>
                  <a:pt x="81481" y="45267"/>
                </a:cubicBezTo>
                <a:cubicBezTo>
                  <a:pt x="85416" y="57071"/>
                  <a:pt x="84232" y="77546"/>
                  <a:pt x="72428" y="81481"/>
                </a:cubicBezTo>
                <a:cubicBezTo>
                  <a:pt x="49346" y="89175"/>
                  <a:pt x="24143" y="75445"/>
                  <a:pt x="0" y="72427"/>
                </a:cubicBezTo>
                <a:cubicBezTo>
                  <a:pt x="3018" y="51302"/>
                  <a:pt x="-2783" y="26808"/>
                  <a:pt x="9054" y="9053"/>
                </a:cubicBezTo>
                <a:cubicBezTo>
                  <a:pt x="14348" y="1113"/>
                  <a:pt x="31946" y="9571"/>
                  <a:pt x="36214" y="18107"/>
                </a:cubicBezTo>
                <a:cubicBezTo>
                  <a:pt x="61966" y="69610"/>
                  <a:pt x="26961" y="99790"/>
                  <a:pt x="54321" y="724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fast benchmarks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524000"/>
            <a:ext cx="8761857" cy="4572000"/>
          </a:xfrm>
        </p:spPr>
        <p:txBody>
          <a:bodyPr/>
          <a:lstStyle/>
          <a:p>
            <a:r>
              <a:rPr lang="en-GB" sz="2800" dirty="0" smtClean="0"/>
              <a:t>Both new evaluations are comparable in most cases </a:t>
            </a:r>
            <a:r>
              <a:rPr lang="en-GB" sz="2800" dirty="0" smtClean="0">
                <a:sym typeface="Wingdings" panose="05000000000000000000" pitchFamily="2" charset="2"/>
              </a:rPr>
              <a:t> </a:t>
            </a:r>
            <a:r>
              <a:rPr lang="en-GB" sz="2800" b="1" dirty="0" smtClean="0">
                <a:sym typeface="Wingdings" panose="05000000000000000000" pitchFamily="2" charset="2"/>
              </a:rPr>
              <a:t>compensation is not unique</a:t>
            </a:r>
            <a:endParaRPr lang="en-GB" sz="2800" b="1" dirty="0" smtClean="0"/>
          </a:p>
          <a:p>
            <a:r>
              <a:rPr lang="en-GB" sz="2800" dirty="0"/>
              <a:t>The “</a:t>
            </a:r>
            <a:r>
              <a:rPr lang="en-GB" sz="2800" dirty="0" smtClean="0"/>
              <a:t>u235ib02o4g6cnu” evaluation is shown for comparison with “</a:t>
            </a:r>
            <a:r>
              <a:rPr lang="en-GB" sz="2800" dirty="0"/>
              <a:t>u235ib02o4g6cnuf3</a:t>
            </a:r>
            <a:r>
              <a:rPr lang="en-GB" sz="2800" dirty="0" smtClean="0"/>
              <a:t>” and does not include the fast nu-bar adjustment</a:t>
            </a:r>
          </a:p>
          <a:p>
            <a:r>
              <a:rPr lang="en-GB" sz="2800" dirty="0" smtClean="0"/>
              <a:t>(Note the greatly expanded scale)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3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fast benchmark assemblies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126858"/>
            <a:ext cx="8848897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 </a:t>
            </a:r>
            <a:r>
              <a:rPr lang="en-GB" sz="2800" dirty="0" smtClean="0"/>
              <a:t>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HEU-MET-FAST-001 hmf001    Godiva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HEU-MET-FAST-028 hmf028    Flattop-25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IEU-MET-FAST-007 imf007d   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Big_Ten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(detailed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HEU-MET-FAST-002 hmf002-1  Topsy-1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HEU-MET-FAST-002 hmf002-2  Topsy-2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HEU-MET-FAST-002 hmf002-3  Topsy-3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HEU-MET-FAST-002 hmf002-4  Topsy-4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8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HEU-MET-FAST-002 hmf002-5  Topsy-5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HEU-MET-FAST-002 hmf002-6  Topsy-6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IEU-MET-FAST-001 imf001-1  Jemima-1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IEU-MET-FAST-001 imf001-2  Jemima-2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IEU-MET-FAST-001 imf001-3  Jemima-3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IEU-MET-FAST-001 imf001-4  Jemima-4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Thermal reactor benchmarks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9" y="1524000"/>
            <a:ext cx="8257802" cy="4572000"/>
          </a:xfrm>
        </p:spPr>
        <p:txBody>
          <a:bodyPr/>
          <a:lstStyle/>
          <a:p>
            <a:r>
              <a:rPr lang="en-GB" sz="2800" dirty="0"/>
              <a:t>Both new evaluations are </a:t>
            </a:r>
            <a:r>
              <a:rPr lang="en-GB" sz="2800" dirty="0" smtClean="0"/>
              <a:t>comparable to ENDF/B-VII.1 (labelled “e71”)</a:t>
            </a:r>
          </a:p>
          <a:p>
            <a:r>
              <a:rPr lang="en-GB" sz="2800" dirty="0" smtClean="0"/>
              <a:t>Borated ORNL solutions slightly under-predicted in reactivity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</a:t>
            </a:r>
            <a:r>
              <a:rPr lang="en-GB" dirty="0" smtClean="0"/>
              <a:t>thermal benchmark </a:t>
            </a:r>
            <a:r>
              <a:rPr lang="en-GB" dirty="0"/>
              <a:t>assemblies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07704" y="1052736"/>
            <a:ext cx="569899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HEU-SOL-THERM-009 hst009-1   ORNL_S1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  HEU-SOL-THERM-009 hst009-2   ORNL_S2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3  HEU-SOL-THERM-009 hst009-3   ORNL_S3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4  HEU-SOL-THERM-009 hst009-4   ORNL_S4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5  HEU-SOL-THERM-013 hst013-1   ORNL_T1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6  HEU-SOL-THERM-013 hst013-2   ORNL_T2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7  HEU-SOL-THERM-013 hst013-3   ORNL_T3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8  HEU-SOL-THERM-013 hst013-4   ORNL_T4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9  HEU-SOL-THERM-001 hst001-01  R01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  HEU-SOL-THERM-001 hst001-02  R02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  HEU-SOL-THERM-001 hst001-08  R08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12  HEU-SOL-THERM-001 hst001-09  R09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13  HEU-SOL-THERM-001 hst001-10  R10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14  HEU-SOL-THERM-042 hst042-1   ORNL_C1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15  HEU-SOL-THERM-042 hst042-4   ORNL_C4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16  HEU-SOL-THERM-042 hst042-5   ORNL_C5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17  HEU-SOL-THERM-042 hst042-8   ORNL_C8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18 HEU-COMP-THERM-015 hct015-11  SB-1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19 HEU-COMP-THERM-015 hct015-15  SB-5</a:t>
            </a:r>
          </a:p>
        </p:txBody>
      </p:sp>
    </p:spTree>
    <p:extLst>
      <p:ext uri="{BB962C8B-B14F-4D97-AF65-F5344CB8AC3E}">
        <p14:creationId xmlns:p14="http://schemas.microsoft.com/office/powerpoint/2010/main" val="15485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9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Surprises…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24744"/>
            <a:ext cx="8593137" cy="4968552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Out of about 200 benchmarks…</a:t>
            </a:r>
          </a:p>
          <a:p>
            <a:r>
              <a:rPr lang="en-GB" sz="2400" dirty="0" smtClean="0"/>
              <a:t>Comet-UH3</a:t>
            </a:r>
          </a:p>
          <a:p>
            <a:pPr lvl="1"/>
            <a:r>
              <a:rPr lang="en-GB" sz="2000" dirty="0" smtClean="0"/>
              <a:t>strong positive swing in reactivity (~800 </a:t>
            </a:r>
            <a:r>
              <a:rPr lang="en-GB" sz="2000" dirty="0" err="1" smtClean="0"/>
              <a:t>pcm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big shift already with </a:t>
            </a:r>
            <a:r>
              <a:rPr lang="en-GB" sz="2000" dirty="0"/>
              <a:t>ENDF/B-VII.1 </a:t>
            </a:r>
            <a:r>
              <a:rPr lang="en-GB" sz="2000" dirty="0" smtClean="0"/>
              <a:t>data between cases 1/4 (DU+DU/Fe) and 6/7 (DU inner only) </a:t>
            </a:r>
          </a:p>
          <a:p>
            <a:r>
              <a:rPr lang="en-GB" sz="2400" dirty="0"/>
              <a:t>ZPR-9/34 U/Fe-stainless steel reflected</a:t>
            </a:r>
          </a:p>
          <a:p>
            <a:pPr lvl="1"/>
            <a:r>
              <a:rPr lang="en-GB" sz="2000" dirty="0"/>
              <a:t>strong positive swing in reactivity with new </a:t>
            </a:r>
            <a:r>
              <a:rPr lang="en-GB" sz="2000" baseline="30000" dirty="0"/>
              <a:t>235</a:t>
            </a:r>
            <a:r>
              <a:rPr lang="en-GB" sz="2000" dirty="0"/>
              <a:t>U data</a:t>
            </a:r>
          </a:p>
          <a:p>
            <a:pPr lvl="1"/>
            <a:r>
              <a:rPr lang="en-GB" sz="2000" dirty="0"/>
              <a:t>high sensitivity to capture in the 10 </a:t>
            </a:r>
            <a:r>
              <a:rPr lang="en-GB" sz="2000" dirty="0" err="1"/>
              <a:t>keV</a:t>
            </a:r>
            <a:r>
              <a:rPr lang="en-GB" sz="2000" dirty="0"/>
              <a:t> region</a:t>
            </a:r>
          </a:p>
          <a:p>
            <a:r>
              <a:rPr lang="en-GB" sz="2400" dirty="0" smtClean="0"/>
              <a:t>BW-XI </a:t>
            </a:r>
            <a:r>
              <a:rPr lang="en-GB" sz="2400" dirty="0" smtClean="0"/>
              <a:t>1-11 borated water assemblies</a:t>
            </a:r>
          </a:p>
          <a:p>
            <a:pPr lvl="1"/>
            <a:r>
              <a:rPr lang="en-GB" sz="2000" dirty="0" smtClean="0"/>
              <a:t>strong negative swing (~500 </a:t>
            </a:r>
            <a:r>
              <a:rPr lang="en-GB" sz="2000" dirty="0" err="1" smtClean="0"/>
              <a:t>pcm</a:t>
            </a:r>
            <a:r>
              <a:rPr lang="en-GB" sz="2000" dirty="0" smtClean="0"/>
              <a:t>)</a:t>
            </a:r>
          </a:p>
          <a:p>
            <a:r>
              <a:rPr lang="en-GB" sz="2400" dirty="0" smtClean="0"/>
              <a:t>LCT-042 </a:t>
            </a:r>
            <a:r>
              <a:rPr lang="en-GB" sz="2400" dirty="0" smtClean="0"/>
              <a:t>– negative swing of ~300 </a:t>
            </a:r>
            <a:r>
              <a:rPr lang="en-GB" sz="2400" dirty="0" err="1" smtClean="0"/>
              <a:t>pcm</a:t>
            </a:r>
            <a:r>
              <a:rPr lang="en-GB" sz="2400" dirty="0" smtClean="0"/>
              <a:t> (case 2 contains B)</a:t>
            </a:r>
          </a:p>
          <a:p>
            <a:r>
              <a:rPr lang="en-GB" sz="2400" dirty="0" smtClean="0"/>
              <a:t>IPEN-MB – negative swing of ~200 </a:t>
            </a:r>
            <a:r>
              <a:rPr lang="en-GB" sz="2400" dirty="0" err="1" smtClean="0"/>
              <a:t>pcm</a:t>
            </a:r>
            <a:r>
              <a:rPr lang="en-GB" sz="2400" dirty="0" smtClean="0"/>
              <a:t> (contains B in BP)</a:t>
            </a:r>
            <a:endParaRPr lang="en-GB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29.9 - 1.10.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CM on Compensating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7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benchmarks with surprises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1" y="1117805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HEU-COMP-INTER-003 hci003-1 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COMET-UH3-1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 HEU-COMP-INTER-003 hci003-4 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COMET-UH3-4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3 HEU-COMP-INTER-003 hci003-6 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COMET-UH3-6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4 HEU-COMP-INTER-003 hci003-7 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COMET-UH3-7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HEU-MET-INTER-001 hmi001     ZPR-9/34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LEU-COMP-THERM-008 lct008-01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BW-XI-1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LEU-COMP-THERM-008 lct008-02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BW-XI-2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LEU-COMP-THERM-008 lct008-05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BW-XI-5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LEU-COMP-THERM-008 lct008-07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BW-XI-7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LEU-COMP-THERM-008 lct008-08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BW-XI-8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LEU-COMP-THERM-008 lct008-11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BW-XI-11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LEU-COMP-THERM-042\lct042-1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lct042-1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LEU-COMP-THERM-042\lct042-2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lct042-2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LEU-COMP-THERM-043\lct043-2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IPEN/MB-01 </a:t>
            </a:r>
          </a:p>
        </p:txBody>
      </p:sp>
    </p:spTree>
    <p:extLst>
      <p:ext uri="{BB962C8B-B14F-4D97-AF65-F5344CB8AC3E}">
        <p14:creationId xmlns:p14="http://schemas.microsoft.com/office/powerpoint/2010/main" val="40286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8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524000"/>
            <a:ext cx="8869362" cy="4572000"/>
          </a:xfrm>
        </p:spPr>
        <p:txBody>
          <a:bodyPr/>
          <a:lstStyle/>
          <a:p>
            <a:r>
              <a:rPr lang="en-GB" sz="2800" dirty="0" smtClean="0"/>
              <a:t>“Best physics” </a:t>
            </a:r>
            <a:r>
              <a:rPr lang="en-GB" sz="2800" b="1" dirty="0" smtClean="0"/>
              <a:t>not to be </a:t>
            </a:r>
            <a:r>
              <a:rPr lang="en-GB" sz="2800" dirty="0" smtClean="0"/>
              <a:t>compromised by benchmark results</a:t>
            </a:r>
          </a:p>
          <a:p>
            <a:r>
              <a:rPr lang="en-GB" sz="2800" dirty="0" smtClean="0"/>
              <a:t>Adjustments limited to uncertain quantities</a:t>
            </a:r>
          </a:p>
          <a:p>
            <a:r>
              <a:rPr lang="en-GB" sz="2800" dirty="0" smtClean="0"/>
              <a:t>Recent work shows that PFNS should be softer for all actinides at all incident energies, resulting in strong impact on reactivity</a:t>
            </a:r>
          </a:p>
          <a:p>
            <a:r>
              <a:rPr lang="en-GB" sz="2800" dirty="0" smtClean="0"/>
              <a:t>Compensating effects must be found to restore performance of the evaluated data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rom different reactions of the same material</a:t>
            </a:r>
          </a:p>
          <a:p>
            <a:pPr lvl="1"/>
            <a:r>
              <a:rPr lang="en-GB" dirty="0" smtClean="0"/>
              <a:t>From other materials in the benchmark </a:t>
            </a:r>
            <a:r>
              <a:rPr lang="en-GB" dirty="0" err="1" smtClean="0"/>
              <a:t>config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materials (</a:t>
            </a:r>
            <a:r>
              <a:rPr lang="en-GB" baseline="30000" dirty="0" smtClean="0"/>
              <a:t>238</a:t>
            </a:r>
            <a:r>
              <a:rPr lang="en-GB" dirty="0" smtClean="0"/>
              <a:t>U, </a:t>
            </a:r>
            <a:r>
              <a:rPr lang="en-GB" baseline="30000" dirty="0" smtClean="0"/>
              <a:t>16</a:t>
            </a:r>
            <a:r>
              <a:rPr lang="en-GB" dirty="0" smtClean="0"/>
              <a:t>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exist compensating effects due to other materials</a:t>
            </a:r>
          </a:p>
          <a:p>
            <a:r>
              <a:rPr lang="en-GB" baseline="30000" dirty="0" smtClean="0"/>
              <a:t>238</a:t>
            </a:r>
            <a:r>
              <a:rPr lang="en-GB" dirty="0" smtClean="0"/>
              <a:t>U and </a:t>
            </a:r>
            <a:r>
              <a:rPr lang="en-GB" baseline="30000" dirty="0" smtClean="0"/>
              <a:t>16</a:t>
            </a:r>
            <a:r>
              <a:rPr lang="en-GB" dirty="0" smtClean="0"/>
              <a:t>O were studied on fast benchmarks</a:t>
            </a:r>
          </a:p>
          <a:p>
            <a:r>
              <a:rPr lang="en-GB" dirty="0" smtClean="0"/>
              <a:t>Jemima benchmarks show significant improvements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722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28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Effects that compensate the lower </a:t>
            </a:r>
            <a:r>
              <a:rPr lang="en-GB" sz="2800" i="1" dirty="0" err="1" smtClean="0"/>
              <a:t>E</a:t>
            </a:r>
            <a:r>
              <a:rPr lang="en-GB" sz="2800" baseline="-25000" dirty="0" err="1" smtClean="0"/>
              <a:t>av</a:t>
            </a:r>
            <a:r>
              <a:rPr lang="en-GB" sz="2800" dirty="0" smtClean="0"/>
              <a:t> of PFNS in </a:t>
            </a:r>
            <a:r>
              <a:rPr lang="en-GB" sz="2800" baseline="30000" dirty="0" smtClean="0"/>
              <a:t>235</a:t>
            </a:r>
            <a:r>
              <a:rPr lang="en-GB" sz="2800" dirty="0" smtClean="0"/>
              <a:t>U were investigated</a:t>
            </a:r>
          </a:p>
          <a:p>
            <a:r>
              <a:rPr lang="en-GB" sz="2800" dirty="0" smtClean="0"/>
              <a:t>Two variants of a new evaluation were tested</a:t>
            </a:r>
          </a:p>
          <a:p>
            <a:r>
              <a:rPr lang="en-GB" sz="2800" b="1" dirty="0" smtClean="0"/>
              <a:t>Both evaluations show performance comparable to ENDF/B-VII.1</a:t>
            </a:r>
          </a:p>
          <a:p>
            <a:r>
              <a:rPr lang="en-GB" sz="2800" dirty="0" smtClean="0"/>
              <a:t>“Surprises” could be attributed to energy regions or reactions that were less well evaluated, or to other materials in the system (to be checked…)</a:t>
            </a:r>
          </a:p>
          <a:p>
            <a:r>
              <a:rPr lang="en-GB" sz="2800" dirty="0" smtClean="0"/>
              <a:t>The conclusions are applicable to other actinides, since lowering of </a:t>
            </a:r>
            <a:r>
              <a:rPr lang="en-GB" sz="2800" i="1" dirty="0" err="1"/>
              <a:t>E</a:t>
            </a:r>
            <a:r>
              <a:rPr lang="en-GB" sz="2800" baseline="-25000" dirty="0" err="1"/>
              <a:t>av</a:t>
            </a:r>
            <a:r>
              <a:rPr lang="en-GB" sz="2800" dirty="0"/>
              <a:t> </a:t>
            </a:r>
            <a:r>
              <a:rPr lang="en-GB" sz="2800" dirty="0" smtClean="0"/>
              <a:t>is expected in all.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3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U-235 Example -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Considered for CIELO Starter File in this work:</a:t>
            </a:r>
          </a:p>
          <a:p>
            <a:r>
              <a:rPr lang="en-GB" sz="2800" dirty="0" smtClean="0"/>
              <a:t>PFNS for incident thermal neutrons is softer, evaluated with GMA for “Standards”.</a:t>
            </a:r>
          </a:p>
          <a:p>
            <a:r>
              <a:rPr lang="en-GB" sz="2800" dirty="0" smtClean="0"/>
              <a:t>PFNS for fast neutrons (0.5 MeV – 2 MeV) evaluated with GANDR (possibly too soft)</a:t>
            </a:r>
          </a:p>
          <a:p>
            <a:r>
              <a:rPr lang="en-GB" sz="2800" dirty="0" smtClean="0"/>
              <a:t>PFNS evaluation by Talou for the CRP on PFNS</a:t>
            </a:r>
          </a:p>
          <a:p>
            <a:r>
              <a:rPr lang="en-GB" sz="2800" dirty="0" smtClean="0"/>
              <a:t>Resonance parameters from ORNL Ver.4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7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U-235 Example – Scope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New evaluation with EMPIRE above the resonance range</a:t>
            </a:r>
          </a:p>
          <a:p>
            <a:pPr lvl="1"/>
            <a:r>
              <a:rPr lang="en-GB" sz="2400" dirty="0" smtClean="0"/>
              <a:t>Dispersive </a:t>
            </a:r>
            <a:r>
              <a:rPr lang="en-GB" sz="2400" dirty="0"/>
              <a:t>CC optical model fitted to all "optical scattering" data (total- </a:t>
            </a:r>
            <a:r>
              <a:rPr lang="en-GB" sz="2400" dirty="0" err="1"/>
              <a:t>quasielastic</a:t>
            </a:r>
            <a:r>
              <a:rPr lang="en-GB" sz="2400" dirty="0"/>
              <a:t> angular distributions, strength functions, </a:t>
            </a:r>
            <a:r>
              <a:rPr lang="en-GB" sz="2400" dirty="0" err="1"/>
              <a:t>etc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/>
              <a:t>F</a:t>
            </a:r>
            <a:r>
              <a:rPr lang="en-GB" sz="2400" dirty="0" smtClean="0"/>
              <a:t>ission </a:t>
            </a:r>
            <a:r>
              <a:rPr lang="en-GB" sz="2400" dirty="0"/>
              <a:t>channel was fitted to reproduce Neutron </a:t>
            </a:r>
            <a:r>
              <a:rPr lang="en-GB" sz="2400" dirty="0" smtClean="0"/>
              <a:t>Standards fission</a:t>
            </a:r>
          </a:p>
          <a:p>
            <a:pPr lvl="1"/>
            <a:r>
              <a:rPr lang="en-GB" sz="2400" dirty="0" smtClean="0"/>
              <a:t>The above constrain </a:t>
            </a:r>
            <a:r>
              <a:rPr lang="en-GB" sz="2400" dirty="0"/>
              <a:t>capture and elastic/inelastic</a:t>
            </a: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Benchmarking of Fast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r>
              <a:rPr lang="en-GB" sz="2400" i="1" dirty="0" smtClean="0"/>
              <a:t>Bess et al.: “What if Lady Godiva was wrong?”</a:t>
            </a:r>
            <a:r>
              <a:rPr lang="en-GB" sz="2400" dirty="0" smtClean="0"/>
              <a:t> </a:t>
            </a:r>
          </a:p>
          <a:p>
            <a:pPr lvl="2"/>
            <a:r>
              <a:rPr lang="en-GB" sz="1800" dirty="0" smtClean="0"/>
              <a:t>ND2013 paper</a:t>
            </a:r>
          </a:p>
          <a:p>
            <a:r>
              <a:rPr lang="en-GB" sz="2400" dirty="0" smtClean="0"/>
              <a:t>Use of sensitivity profiles from ICSBEP for bare assemblies:</a:t>
            </a:r>
          </a:p>
          <a:p>
            <a:pPr lvl="2"/>
            <a:r>
              <a:rPr lang="en-GB" sz="1800" dirty="0" smtClean="0"/>
              <a:t>Sensitivities to fission and capture are similar</a:t>
            </a:r>
          </a:p>
          <a:p>
            <a:pPr lvl="2"/>
            <a:r>
              <a:rPr lang="en-GB" sz="1800" dirty="0" smtClean="0"/>
              <a:t>Different sensitivities to elastic and inelastic – reconciling differences between e.g. FMF001 and HMF008 seems possible, </a:t>
            </a:r>
            <a:r>
              <a:rPr lang="en-GB" sz="1800" b="1" dirty="0" smtClean="0">
                <a:solidFill>
                  <a:srgbClr val="FF0000"/>
                </a:solidFill>
              </a:rPr>
              <a:t>BUT…</a:t>
            </a:r>
          </a:p>
          <a:p>
            <a:r>
              <a:rPr lang="en-GB" sz="2400" dirty="0" smtClean="0"/>
              <a:t>Direct calculations with perturbed cross sections:</a:t>
            </a:r>
          </a:p>
          <a:p>
            <a:pPr lvl="2"/>
            <a:r>
              <a:rPr lang="en-GB" sz="1800" dirty="0" smtClean="0"/>
              <a:t>Coarse-group sensitivities inadequate</a:t>
            </a:r>
          </a:p>
          <a:p>
            <a:pPr lvl="2"/>
            <a:r>
              <a:rPr lang="en-GB" sz="1800" dirty="0" smtClean="0"/>
              <a:t>Strong non-</a:t>
            </a:r>
            <a:r>
              <a:rPr lang="en-GB" sz="1800" dirty="0" err="1" smtClean="0"/>
              <a:t>linearities</a:t>
            </a:r>
            <a:endParaRPr lang="en-GB" sz="1800" dirty="0" smtClean="0"/>
          </a:p>
          <a:p>
            <a:r>
              <a:rPr lang="en-GB" sz="2400" dirty="0" smtClean="0"/>
              <a:t>Conclusions:</a:t>
            </a:r>
          </a:p>
          <a:p>
            <a:pPr lvl="2"/>
            <a:r>
              <a:rPr lang="en-GB" sz="1800" dirty="0" smtClean="0"/>
              <a:t>Foreseen changes in elastic and inelastic do not reduce the difference</a:t>
            </a:r>
          </a:p>
          <a:p>
            <a:pPr lvl="2"/>
            <a:r>
              <a:rPr lang="en-GB" sz="1800" dirty="0" smtClean="0"/>
              <a:t>Uncertainties in ICSBEP are likely to be underestimated</a:t>
            </a:r>
          </a:p>
          <a:p>
            <a:pPr lvl="2"/>
            <a:r>
              <a:rPr lang="en-GB" sz="1800" dirty="0" smtClean="0"/>
              <a:t>ND2013 paper possibly biased by the choice of benchmarks</a:t>
            </a:r>
          </a:p>
          <a:p>
            <a:pPr lvl="2"/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29.9 - 1.10.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7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4" y="98425"/>
            <a:ext cx="8753921" cy="762000"/>
          </a:xfrm>
        </p:spPr>
        <p:txBody>
          <a:bodyPr/>
          <a:lstStyle/>
          <a:p>
            <a:r>
              <a:rPr lang="en-GB" dirty="0" smtClean="0"/>
              <a:t>List of fast bare benchmark assemblies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7504" y="1844824"/>
            <a:ext cx="904125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HEU-MET-FAST-001\hmf001     Godiva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HEU-MET-FAST-008\hmf008     VNIIEF-CTF-bare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HEU-MET-FAST-018\hmf018     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VNIIEF_Sphere</a:t>
            </a:r>
            <a:endParaRPr lang="en-GB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HEU-MET-FAST-051\hmf051-01  ORCEF-01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HEU-MET-FAST-051\hmf051-02  ORCEF-02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 HEU-MET-FAST-051\hmf051-03  ORCEF-03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HEU-MET-FAST-051\hmf051-15  ORCEF-15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HEU-MET-FAST-051\hmf051-16  ORCEF-16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HEU-MET-FAST-051\hmf051-17  ORCEF-17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HEU-MET-FAST-100\hmf100-1   ORSphere-1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HEU-MET-FAST-100\hmf100-2   ORSphere-2</a:t>
            </a:r>
          </a:p>
        </p:txBody>
      </p:sp>
    </p:spTree>
    <p:extLst>
      <p:ext uri="{BB962C8B-B14F-4D97-AF65-F5344CB8AC3E}">
        <p14:creationId xmlns:p14="http://schemas.microsoft.com/office/powerpoint/2010/main" val="29193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Benchmarking of Fast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524000"/>
            <a:ext cx="8761858" cy="4572000"/>
          </a:xfrm>
        </p:spPr>
        <p:txBody>
          <a:bodyPr/>
          <a:lstStyle/>
          <a:p>
            <a:r>
              <a:rPr lang="en-GB" dirty="0" smtClean="0"/>
              <a:t>Testing PFNS:</a:t>
            </a:r>
          </a:p>
          <a:p>
            <a:pPr lvl="2"/>
            <a:r>
              <a:rPr lang="en-GB" sz="2800" dirty="0" smtClean="0"/>
              <a:t>“u236g6b” GMA PFNS has “no” effect</a:t>
            </a:r>
          </a:p>
          <a:p>
            <a:pPr lvl="2"/>
            <a:r>
              <a:rPr lang="en-GB" sz="2800" dirty="0" smtClean="0"/>
              <a:t>“u235g6c” </a:t>
            </a:r>
            <a:r>
              <a:rPr lang="en-GB" sz="2800" dirty="0" err="1" smtClean="0"/>
              <a:t>GMA+Talou</a:t>
            </a:r>
            <a:r>
              <a:rPr lang="en-GB" sz="2800" dirty="0" smtClean="0"/>
              <a:t> PFNS has “no” effect.</a:t>
            </a:r>
          </a:p>
          <a:p>
            <a:pPr lvl="2"/>
            <a:r>
              <a:rPr lang="en-GB" sz="2800" dirty="0" smtClean="0"/>
              <a:t>“u235g6a” </a:t>
            </a:r>
            <a:r>
              <a:rPr lang="en-GB" sz="2800" dirty="0" err="1" smtClean="0"/>
              <a:t>GMA+GANDR+Talou</a:t>
            </a:r>
            <a:r>
              <a:rPr lang="en-GB" sz="2800" dirty="0" smtClean="0"/>
              <a:t> reduces reactivity – GANDR fast PFNS probably too soft.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29.9 - 1.10.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6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Compensating Effects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381877" y="4255129"/>
            <a:ext cx="697117" cy="688063"/>
          </a:xfrm>
          <a:custGeom>
            <a:avLst/>
            <a:gdLst>
              <a:gd name="connsiteX0" fmla="*/ 117695 w 697117"/>
              <a:gd name="connsiteY0" fmla="*/ 99588 h 688063"/>
              <a:gd name="connsiteX1" fmla="*/ 153909 w 697117"/>
              <a:gd name="connsiteY1" fmla="*/ 54321 h 688063"/>
              <a:gd name="connsiteX2" fmla="*/ 226337 w 697117"/>
              <a:gd name="connsiteY2" fmla="*/ 36214 h 688063"/>
              <a:gd name="connsiteX3" fmla="*/ 253497 w 697117"/>
              <a:gd name="connsiteY3" fmla="*/ 18107 h 688063"/>
              <a:gd name="connsiteX4" fmla="*/ 289711 w 697117"/>
              <a:gd name="connsiteY4" fmla="*/ 9053 h 688063"/>
              <a:gd name="connsiteX5" fmla="*/ 316872 w 697117"/>
              <a:gd name="connsiteY5" fmla="*/ 0 h 688063"/>
              <a:gd name="connsiteX6" fmla="*/ 443620 w 697117"/>
              <a:gd name="connsiteY6" fmla="*/ 9053 h 688063"/>
              <a:gd name="connsiteX7" fmla="*/ 479834 w 697117"/>
              <a:gd name="connsiteY7" fmla="*/ 18107 h 688063"/>
              <a:gd name="connsiteX8" fmla="*/ 570369 w 697117"/>
              <a:gd name="connsiteY8" fmla="*/ 90534 h 688063"/>
              <a:gd name="connsiteX9" fmla="*/ 606582 w 697117"/>
              <a:gd name="connsiteY9" fmla="*/ 144855 h 688063"/>
              <a:gd name="connsiteX10" fmla="*/ 660903 w 697117"/>
              <a:gd name="connsiteY10" fmla="*/ 226336 h 688063"/>
              <a:gd name="connsiteX11" fmla="*/ 679010 w 697117"/>
              <a:gd name="connsiteY11" fmla="*/ 253497 h 688063"/>
              <a:gd name="connsiteX12" fmla="*/ 697117 w 697117"/>
              <a:gd name="connsiteY12" fmla="*/ 307818 h 688063"/>
              <a:gd name="connsiteX13" fmla="*/ 688064 w 697117"/>
              <a:gd name="connsiteY13" fmla="*/ 452673 h 688063"/>
              <a:gd name="connsiteX14" fmla="*/ 679010 w 697117"/>
              <a:gd name="connsiteY14" fmla="*/ 488887 h 688063"/>
              <a:gd name="connsiteX15" fmla="*/ 660903 w 697117"/>
              <a:gd name="connsiteY15" fmla="*/ 516047 h 688063"/>
              <a:gd name="connsiteX16" fmla="*/ 633743 w 697117"/>
              <a:gd name="connsiteY16" fmla="*/ 543208 h 688063"/>
              <a:gd name="connsiteX17" fmla="*/ 588475 w 697117"/>
              <a:gd name="connsiteY17" fmla="*/ 597528 h 688063"/>
              <a:gd name="connsiteX18" fmla="*/ 561315 w 697117"/>
              <a:gd name="connsiteY18" fmla="*/ 606582 h 688063"/>
              <a:gd name="connsiteX19" fmla="*/ 506994 w 697117"/>
              <a:gd name="connsiteY19" fmla="*/ 651849 h 688063"/>
              <a:gd name="connsiteX20" fmla="*/ 470780 w 697117"/>
              <a:gd name="connsiteY20" fmla="*/ 660903 h 688063"/>
              <a:gd name="connsiteX21" fmla="*/ 416460 w 697117"/>
              <a:gd name="connsiteY21" fmla="*/ 679010 h 688063"/>
              <a:gd name="connsiteX22" fmla="*/ 389299 w 697117"/>
              <a:gd name="connsiteY22" fmla="*/ 688063 h 688063"/>
              <a:gd name="connsiteX23" fmla="*/ 208230 w 697117"/>
              <a:gd name="connsiteY23" fmla="*/ 679010 h 688063"/>
              <a:gd name="connsiteX24" fmla="*/ 153909 w 697117"/>
              <a:gd name="connsiteY24" fmla="*/ 660903 h 688063"/>
              <a:gd name="connsiteX25" fmla="*/ 99588 w 697117"/>
              <a:gd name="connsiteY25" fmla="*/ 624689 h 688063"/>
              <a:gd name="connsiteX26" fmla="*/ 63374 w 697117"/>
              <a:gd name="connsiteY26" fmla="*/ 570368 h 688063"/>
              <a:gd name="connsiteX27" fmla="*/ 36214 w 697117"/>
              <a:gd name="connsiteY27" fmla="*/ 516047 h 688063"/>
              <a:gd name="connsiteX28" fmla="*/ 18107 w 697117"/>
              <a:gd name="connsiteY28" fmla="*/ 461726 h 688063"/>
              <a:gd name="connsiteX29" fmla="*/ 0 w 697117"/>
              <a:gd name="connsiteY29" fmla="*/ 398352 h 688063"/>
              <a:gd name="connsiteX30" fmla="*/ 9054 w 697117"/>
              <a:gd name="connsiteY30" fmla="*/ 244443 h 688063"/>
              <a:gd name="connsiteX31" fmla="*/ 54321 w 697117"/>
              <a:gd name="connsiteY31" fmla="*/ 162962 h 688063"/>
              <a:gd name="connsiteX32" fmla="*/ 90535 w 697117"/>
              <a:gd name="connsiteY32" fmla="*/ 153909 h 688063"/>
              <a:gd name="connsiteX33" fmla="*/ 153909 w 697117"/>
              <a:gd name="connsiteY33" fmla="*/ 135802 h 688063"/>
              <a:gd name="connsiteX34" fmla="*/ 172016 w 697117"/>
              <a:gd name="connsiteY34" fmla="*/ 72427 h 68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97117" h="688063">
                <a:moveTo>
                  <a:pt x="117695" y="99588"/>
                </a:moveTo>
                <a:cubicBezTo>
                  <a:pt x="129766" y="84499"/>
                  <a:pt x="139238" y="66896"/>
                  <a:pt x="153909" y="54321"/>
                </a:cubicBezTo>
                <a:cubicBezTo>
                  <a:pt x="162383" y="47057"/>
                  <a:pt x="225380" y="36405"/>
                  <a:pt x="226337" y="36214"/>
                </a:cubicBezTo>
                <a:cubicBezTo>
                  <a:pt x="235390" y="30178"/>
                  <a:pt x="243496" y="22393"/>
                  <a:pt x="253497" y="18107"/>
                </a:cubicBezTo>
                <a:cubicBezTo>
                  <a:pt x="264934" y="13205"/>
                  <a:pt x="277747" y="12471"/>
                  <a:pt x="289711" y="9053"/>
                </a:cubicBezTo>
                <a:cubicBezTo>
                  <a:pt x="298887" y="6431"/>
                  <a:pt x="307818" y="3018"/>
                  <a:pt x="316872" y="0"/>
                </a:cubicBezTo>
                <a:cubicBezTo>
                  <a:pt x="359121" y="3018"/>
                  <a:pt x="401522" y="4375"/>
                  <a:pt x="443620" y="9053"/>
                </a:cubicBezTo>
                <a:cubicBezTo>
                  <a:pt x="455987" y="10427"/>
                  <a:pt x="468183" y="13738"/>
                  <a:pt x="479834" y="18107"/>
                </a:cubicBezTo>
                <a:cubicBezTo>
                  <a:pt x="517422" y="32203"/>
                  <a:pt x="547353" y="56009"/>
                  <a:pt x="570369" y="90534"/>
                </a:cubicBezTo>
                <a:lnTo>
                  <a:pt x="606582" y="144855"/>
                </a:lnTo>
                <a:lnTo>
                  <a:pt x="660903" y="226336"/>
                </a:lnTo>
                <a:cubicBezTo>
                  <a:pt x="666939" y="235390"/>
                  <a:pt x="675569" y="243174"/>
                  <a:pt x="679010" y="253497"/>
                </a:cubicBezTo>
                <a:lnTo>
                  <a:pt x="697117" y="307818"/>
                </a:lnTo>
                <a:cubicBezTo>
                  <a:pt x="694099" y="356103"/>
                  <a:pt x="692878" y="404534"/>
                  <a:pt x="688064" y="452673"/>
                </a:cubicBezTo>
                <a:cubicBezTo>
                  <a:pt x="686826" y="465054"/>
                  <a:pt x="683912" y="477450"/>
                  <a:pt x="679010" y="488887"/>
                </a:cubicBezTo>
                <a:cubicBezTo>
                  <a:pt x="674724" y="498888"/>
                  <a:pt x="667869" y="507688"/>
                  <a:pt x="660903" y="516047"/>
                </a:cubicBezTo>
                <a:cubicBezTo>
                  <a:pt x="652706" y="525883"/>
                  <a:pt x="641940" y="533372"/>
                  <a:pt x="633743" y="543208"/>
                </a:cubicBezTo>
                <a:cubicBezTo>
                  <a:pt x="612866" y="568260"/>
                  <a:pt x="618232" y="577690"/>
                  <a:pt x="588475" y="597528"/>
                </a:cubicBezTo>
                <a:cubicBezTo>
                  <a:pt x="580535" y="602822"/>
                  <a:pt x="570368" y="603564"/>
                  <a:pt x="561315" y="606582"/>
                </a:cubicBezTo>
                <a:cubicBezTo>
                  <a:pt x="544999" y="622898"/>
                  <a:pt x="529053" y="642395"/>
                  <a:pt x="506994" y="651849"/>
                </a:cubicBezTo>
                <a:cubicBezTo>
                  <a:pt x="495557" y="656751"/>
                  <a:pt x="482698" y="657327"/>
                  <a:pt x="470780" y="660903"/>
                </a:cubicBezTo>
                <a:cubicBezTo>
                  <a:pt x="452499" y="666388"/>
                  <a:pt x="434567" y="672974"/>
                  <a:pt x="416460" y="679010"/>
                </a:cubicBezTo>
                <a:lnTo>
                  <a:pt x="389299" y="688063"/>
                </a:lnTo>
                <a:cubicBezTo>
                  <a:pt x="328943" y="685045"/>
                  <a:pt x="268263" y="685937"/>
                  <a:pt x="208230" y="679010"/>
                </a:cubicBezTo>
                <a:cubicBezTo>
                  <a:pt x="189269" y="676822"/>
                  <a:pt x="153909" y="660903"/>
                  <a:pt x="153909" y="660903"/>
                </a:cubicBezTo>
                <a:cubicBezTo>
                  <a:pt x="135802" y="648832"/>
                  <a:pt x="111659" y="642796"/>
                  <a:pt x="99588" y="624689"/>
                </a:cubicBezTo>
                <a:lnTo>
                  <a:pt x="63374" y="570368"/>
                </a:lnTo>
                <a:cubicBezTo>
                  <a:pt x="30360" y="471324"/>
                  <a:pt x="83011" y="621342"/>
                  <a:pt x="36214" y="516047"/>
                </a:cubicBezTo>
                <a:cubicBezTo>
                  <a:pt x="28462" y="498606"/>
                  <a:pt x="24143" y="479833"/>
                  <a:pt x="18107" y="461726"/>
                </a:cubicBezTo>
                <a:cubicBezTo>
                  <a:pt x="5120" y="422765"/>
                  <a:pt x="11367" y="443819"/>
                  <a:pt x="0" y="398352"/>
                </a:cubicBezTo>
                <a:cubicBezTo>
                  <a:pt x="3018" y="347049"/>
                  <a:pt x="2407" y="295403"/>
                  <a:pt x="9054" y="244443"/>
                </a:cubicBezTo>
                <a:cubicBezTo>
                  <a:pt x="12977" y="214370"/>
                  <a:pt x="25896" y="179205"/>
                  <a:pt x="54321" y="162962"/>
                </a:cubicBezTo>
                <a:cubicBezTo>
                  <a:pt x="65124" y="156789"/>
                  <a:pt x="78571" y="157327"/>
                  <a:pt x="90535" y="153909"/>
                </a:cubicBezTo>
                <a:cubicBezTo>
                  <a:pt x="181452" y="127932"/>
                  <a:pt x="40698" y="164103"/>
                  <a:pt x="153909" y="135802"/>
                </a:cubicBezTo>
                <a:cubicBezTo>
                  <a:pt x="178712" y="98597"/>
                  <a:pt x="172016" y="119522"/>
                  <a:pt x="172016" y="7242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436198" y="4255129"/>
            <a:ext cx="570368" cy="751437"/>
          </a:xfrm>
          <a:custGeom>
            <a:avLst/>
            <a:gdLst>
              <a:gd name="connsiteX0" fmla="*/ 0 w 570368"/>
              <a:gd name="connsiteY0" fmla="*/ 0 h 751437"/>
              <a:gd name="connsiteX1" fmla="*/ 27160 w 570368"/>
              <a:gd name="connsiteY1" fmla="*/ 72427 h 751437"/>
              <a:gd name="connsiteX2" fmla="*/ 45267 w 570368"/>
              <a:gd name="connsiteY2" fmla="*/ 126748 h 751437"/>
              <a:gd name="connsiteX3" fmla="*/ 81481 w 570368"/>
              <a:gd name="connsiteY3" fmla="*/ 190122 h 751437"/>
              <a:gd name="connsiteX4" fmla="*/ 126749 w 570368"/>
              <a:gd name="connsiteY4" fmla="*/ 271604 h 751437"/>
              <a:gd name="connsiteX5" fmla="*/ 135802 w 570368"/>
              <a:gd name="connsiteY5" fmla="*/ 298764 h 751437"/>
              <a:gd name="connsiteX6" fmla="*/ 181069 w 570368"/>
              <a:gd name="connsiteY6" fmla="*/ 344031 h 751437"/>
              <a:gd name="connsiteX7" fmla="*/ 190123 w 570368"/>
              <a:gd name="connsiteY7" fmla="*/ 371192 h 751437"/>
              <a:gd name="connsiteX8" fmla="*/ 244444 w 570368"/>
              <a:gd name="connsiteY8" fmla="*/ 425513 h 751437"/>
              <a:gd name="connsiteX9" fmla="*/ 271604 w 570368"/>
              <a:gd name="connsiteY9" fmla="*/ 452673 h 751437"/>
              <a:gd name="connsiteX10" fmla="*/ 316871 w 570368"/>
              <a:gd name="connsiteY10" fmla="*/ 506994 h 751437"/>
              <a:gd name="connsiteX11" fmla="*/ 371192 w 570368"/>
              <a:gd name="connsiteY11" fmla="*/ 570368 h 751437"/>
              <a:gd name="connsiteX12" fmla="*/ 398352 w 570368"/>
              <a:gd name="connsiteY12" fmla="*/ 579421 h 751437"/>
              <a:gd name="connsiteX13" fmla="*/ 416459 w 570368"/>
              <a:gd name="connsiteY13" fmla="*/ 606582 h 751437"/>
              <a:gd name="connsiteX14" fmla="*/ 443620 w 570368"/>
              <a:gd name="connsiteY14" fmla="*/ 615635 h 751437"/>
              <a:gd name="connsiteX15" fmla="*/ 479834 w 570368"/>
              <a:gd name="connsiteY15" fmla="*/ 669956 h 751437"/>
              <a:gd name="connsiteX16" fmla="*/ 552261 w 570368"/>
              <a:gd name="connsiteY16" fmla="*/ 751437 h 751437"/>
              <a:gd name="connsiteX17" fmla="*/ 570368 w 570368"/>
              <a:gd name="connsiteY17" fmla="*/ 751437 h 7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0368" h="751437">
                <a:moveTo>
                  <a:pt x="0" y="0"/>
                </a:moveTo>
                <a:cubicBezTo>
                  <a:pt x="21462" y="107315"/>
                  <a:pt x="-6748" y="-3867"/>
                  <a:pt x="27160" y="72427"/>
                </a:cubicBezTo>
                <a:cubicBezTo>
                  <a:pt x="34912" y="89868"/>
                  <a:pt x="34680" y="110867"/>
                  <a:pt x="45267" y="126748"/>
                </a:cubicBezTo>
                <a:cubicBezTo>
                  <a:pt x="61598" y="151245"/>
                  <a:pt x="69996" y="161409"/>
                  <a:pt x="81481" y="190122"/>
                </a:cubicBezTo>
                <a:cubicBezTo>
                  <a:pt x="111023" y="263976"/>
                  <a:pt x="81137" y="225992"/>
                  <a:pt x="126749" y="271604"/>
                </a:cubicBezTo>
                <a:cubicBezTo>
                  <a:pt x="129767" y="280657"/>
                  <a:pt x="129841" y="291312"/>
                  <a:pt x="135802" y="298764"/>
                </a:cubicBezTo>
                <a:cubicBezTo>
                  <a:pt x="184088" y="359122"/>
                  <a:pt x="144854" y="271602"/>
                  <a:pt x="181069" y="344031"/>
                </a:cubicBezTo>
                <a:cubicBezTo>
                  <a:pt x="185337" y="352567"/>
                  <a:pt x="184264" y="363659"/>
                  <a:pt x="190123" y="371192"/>
                </a:cubicBezTo>
                <a:cubicBezTo>
                  <a:pt x="205844" y="391405"/>
                  <a:pt x="226337" y="407406"/>
                  <a:pt x="244444" y="425513"/>
                </a:cubicBezTo>
                <a:cubicBezTo>
                  <a:pt x="253497" y="434566"/>
                  <a:pt x="264502" y="442020"/>
                  <a:pt x="271604" y="452673"/>
                </a:cubicBezTo>
                <a:cubicBezTo>
                  <a:pt x="311622" y="512699"/>
                  <a:pt x="264591" y="446001"/>
                  <a:pt x="316871" y="506994"/>
                </a:cubicBezTo>
                <a:cubicBezTo>
                  <a:pt x="333604" y="526515"/>
                  <a:pt x="348729" y="555393"/>
                  <a:pt x="371192" y="570368"/>
                </a:cubicBezTo>
                <a:cubicBezTo>
                  <a:pt x="379132" y="575661"/>
                  <a:pt x="389299" y="576403"/>
                  <a:pt x="398352" y="579421"/>
                </a:cubicBezTo>
                <a:cubicBezTo>
                  <a:pt x="404388" y="588475"/>
                  <a:pt x="407962" y="599785"/>
                  <a:pt x="416459" y="606582"/>
                </a:cubicBezTo>
                <a:cubicBezTo>
                  <a:pt x="423911" y="612544"/>
                  <a:pt x="436872" y="608887"/>
                  <a:pt x="443620" y="615635"/>
                </a:cubicBezTo>
                <a:cubicBezTo>
                  <a:pt x="459008" y="631023"/>
                  <a:pt x="467763" y="651849"/>
                  <a:pt x="479834" y="669956"/>
                </a:cubicBezTo>
                <a:cubicBezTo>
                  <a:pt x="494578" y="692071"/>
                  <a:pt x="531588" y="751437"/>
                  <a:pt x="552261" y="751437"/>
                </a:cubicBezTo>
                <a:lnTo>
                  <a:pt x="570368" y="7514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273236" y="4246075"/>
            <a:ext cx="724277" cy="751438"/>
          </a:xfrm>
          <a:custGeom>
            <a:avLst/>
            <a:gdLst>
              <a:gd name="connsiteX0" fmla="*/ 724277 w 724277"/>
              <a:gd name="connsiteY0" fmla="*/ 0 h 751438"/>
              <a:gd name="connsiteX1" fmla="*/ 679010 w 724277"/>
              <a:gd name="connsiteY1" fmla="*/ 72428 h 751438"/>
              <a:gd name="connsiteX2" fmla="*/ 642796 w 724277"/>
              <a:gd name="connsiteY2" fmla="*/ 126749 h 751438"/>
              <a:gd name="connsiteX3" fmla="*/ 624689 w 724277"/>
              <a:gd name="connsiteY3" fmla="*/ 153909 h 751438"/>
              <a:gd name="connsiteX4" fmla="*/ 597528 w 724277"/>
              <a:gd name="connsiteY4" fmla="*/ 181070 h 751438"/>
              <a:gd name="connsiteX5" fmla="*/ 579421 w 724277"/>
              <a:gd name="connsiteY5" fmla="*/ 208230 h 751438"/>
              <a:gd name="connsiteX6" fmla="*/ 552261 w 724277"/>
              <a:gd name="connsiteY6" fmla="*/ 244444 h 751438"/>
              <a:gd name="connsiteX7" fmla="*/ 534154 w 724277"/>
              <a:gd name="connsiteY7" fmla="*/ 271604 h 751438"/>
              <a:gd name="connsiteX8" fmla="*/ 506994 w 724277"/>
              <a:gd name="connsiteY8" fmla="*/ 289711 h 751438"/>
              <a:gd name="connsiteX9" fmla="*/ 470780 w 724277"/>
              <a:gd name="connsiteY9" fmla="*/ 334978 h 751438"/>
              <a:gd name="connsiteX10" fmla="*/ 434566 w 724277"/>
              <a:gd name="connsiteY10" fmla="*/ 389299 h 751438"/>
              <a:gd name="connsiteX11" fmla="*/ 398352 w 724277"/>
              <a:gd name="connsiteY11" fmla="*/ 443620 h 751438"/>
              <a:gd name="connsiteX12" fmla="*/ 371192 w 724277"/>
              <a:gd name="connsiteY12" fmla="*/ 461727 h 751438"/>
              <a:gd name="connsiteX13" fmla="*/ 344031 w 724277"/>
              <a:gd name="connsiteY13" fmla="*/ 488887 h 751438"/>
              <a:gd name="connsiteX14" fmla="*/ 217283 w 724277"/>
              <a:gd name="connsiteY14" fmla="*/ 570369 h 751438"/>
              <a:gd name="connsiteX15" fmla="*/ 190122 w 724277"/>
              <a:gd name="connsiteY15" fmla="*/ 606582 h 751438"/>
              <a:gd name="connsiteX16" fmla="*/ 162962 w 724277"/>
              <a:gd name="connsiteY16" fmla="*/ 624689 h 751438"/>
              <a:gd name="connsiteX17" fmla="*/ 126748 w 724277"/>
              <a:gd name="connsiteY17" fmla="*/ 651850 h 751438"/>
              <a:gd name="connsiteX18" fmla="*/ 81481 w 724277"/>
              <a:gd name="connsiteY18" fmla="*/ 688064 h 751438"/>
              <a:gd name="connsiteX19" fmla="*/ 54320 w 724277"/>
              <a:gd name="connsiteY19" fmla="*/ 715224 h 751438"/>
              <a:gd name="connsiteX20" fmla="*/ 0 w 724277"/>
              <a:gd name="connsiteY20" fmla="*/ 742384 h 751438"/>
              <a:gd name="connsiteX21" fmla="*/ 0 w 724277"/>
              <a:gd name="connsiteY21" fmla="*/ 751438 h 75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4277" h="751438">
                <a:moveTo>
                  <a:pt x="724277" y="0"/>
                </a:moveTo>
                <a:cubicBezTo>
                  <a:pt x="689871" y="86015"/>
                  <a:pt x="726756" y="11040"/>
                  <a:pt x="679010" y="72428"/>
                </a:cubicBezTo>
                <a:cubicBezTo>
                  <a:pt x="665649" y="89606"/>
                  <a:pt x="654867" y="108642"/>
                  <a:pt x="642796" y="126749"/>
                </a:cubicBezTo>
                <a:cubicBezTo>
                  <a:pt x="636760" y="135802"/>
                  <a:pt x="632383" y="146215"/>
                  <a:pt x="624689" y="153909"/>
                </a:cubicBezTo>
                <a:cubicBezTo>
                  <a:pt x="615635" y="162963"/>
                  <a:pt x="605725" y="171234"/>
                  <a:pt x="597528" y="181070"/>
                </a:cubicBezTo>
                <a:cubicBezTo>
                  <a:pt x="590562" y="189429"/>
                  <a:pt x="585745" y="199376"/>
                  <a:pt x="579421" y="208230"/>
                </a:cubicBezTo>
                <a:cubicBezTo>
                  <a:pt x="570651" y="220508"/>
                  <a:pt x="561031" y="232166"/>
                  <a:pt x="552261" y="244444"/>
                </a:cubicBezTo>
                <a:cubicBezTo>
                  <a:pt x="545937" y="253298"/>
                  <a:pt x="541848" y="263910"/>
                  <a:pt x="534154" y="271604"/>
                </a:cubicBezTo>
                <a:cubicBezTo>
                  <a:pt x="526460" y="279298"/>
                  <a:pt x="516047" y="283675"/>
                  <a:pt x="506994" y="289711"/>
                </a:cubicBezTo>
                <a:cubicBezTo>
                  <a:pt x="484334" y="380344"/>
                  <a:pt x="518404" y="287354"/>
                  <a:pt x="470780" y="334978"/>
                </a:cubicBezTo>
                <a:cubicBezTo>
                  <a:pt x="455392" y="350366"/>
                  <a:pt x="446637" y="371192"/>
                  <a:pt x="434566" y="389299"/>
                </a:cubicBezTo>
                <a:cubicBezTo>
                  <a:pt x="434565" y="389300"/>
                  <a:pt x="398354" y="443619"/>
                  <a:pt x="398352" y="443620"/>
                </a:cubicBezTo>
                <a:cubicBezTo>
                  <a:pt x="389299" y="449656"/>
                  <a:pt x="379551" y="454761"/>
                  <a:pt x="371192" y="461727"/>
                </a:cubicBezTo>
                <a:cubicBezTo>
                  <a:pt x="361356" y="469924"/>
                  <a:pt x="354888" y="482101"/>
                  <a:pt x="344031" y="488887"/>
                </a:cubicBezTo>
                <a:cubicBezTo>
                  <a:pt x="277222" y="530642"/>
                  <a:pt x="289560" y="474005"/>
                  <a:pt x="217283" y="570369"/>
                </a:cubicBezTo>
                <a:cubicBezTo>
                  <a:pt x="208229" y="582440"/>
                  <a:pt x="200792" y="595913"/>
                  <a:pt x="190122" y="606582"/>
                </a:cubicBezTo>
                <a:cubicBezTo>
                  <a:pt x="182428" y="614276"/>
                  <a:pt x="171816" y="618365"/>
                  <a:pt x="162962" y="624689"/>
                </a:cubicBezTo>
                <a:cubicBezTo>
                  <a:pt x="150683" y="633460"/>
                  <a:pt x="137418" y="641180"/>
                  <a:pt x="126748" y="651850"/>
                </a:cubicBezTo>
                <a:cubicBezTo>
                  <a:pt x="85797" y="692801"/>
                  <a:pt x="134356" y="670438"/>
                  <a:pt x="81481" y="688064"/>
                </a:cubicBezTo>
                <a:cubicBezTo>
                  <a:pt x="72427" y="697117"/>
                  <a:pt x="64973" y="708122"/>
                  <a:pt x="54320" y="715224"/>
                </a:cubicBezTo>
                <a:cubicBezTo>
                  <a:pt x="10144" y="744674"/>
                  <a:pt x="42732" y="699650"/>
                  <a:pt x="0" y="742384"/>
                </a:cubicBezTo>
                <a:lnTo>
                  <a:pt x="0" y="75143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0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Benchmarking of Fast Systems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Trial evaluations:</a:t>
            </a:r>
          </a:p>
          <a:p>
            <a:r>
              <a:rPr lang="en-GB" sz="2000" dirty="0" smtClean="0"/>
              <a:t>“u235ib02o4cWg6anu”</a:t>
            </a:r>
          </a:p>
          <a:p>
            <a:pPr lvl="2"/>
            <a:r>
              <a:rPr lang="en-GB" sz="1600" dirty="0" smtClean="0"/>
              <a:t>ORNL Ver.4 resonance data</a:t>
            </a:r>
          </a:p>
          <a:p>
            <a:pPr lvl="2"/>
            <a:r>
              <a:rPr lang="en-GB" sz="1600" dirty="0" smtClean="0"/>
              <a:t>EMPIRE calculation above resonance range</a:t>
            </a:r>
          </a:p>
          <a:p>
            <a:pPr lvl="2"/>
            <a:r>
              <a:rPr lang="en-GB" sz="1600" dirty="0" smtClean="0"/>
              <a:t>PFNS GMA thermal, GANDR fast, Talou above</a:t>
            </a:r>
          </a:p>
          <a:p>
            <a:pPr lvl="2"/>
            <a:r>
              <a:rPr lang="en-GB" sz="1600" dirty="0" smtClean="0"/>
              <a:t>Adjusted capture (based on </a:t>
            </a:r>
            <a:r>
              <a:rPr lang="en-GB" sz="1600" dirty="0" err="1" smtClean="0"/>
              <a:t>Wallner</a:t>
            </a:r>
            <a:r>
              <a:rPr lang="en-GB" sz="1600" dirty="0" smtClean="0"/>
              <a:t> measurements)</a:t>
            </a:r>
          </a:p>
          <a:p>
            <a:pPr lvl="2"/>
            <a:r>
              <a:rPr lang="en-GB" sz="1600" dirty="0" smtClean="0"/>
              <a:t>Adjusted thermal nu-bar (decreased by 0.34%)</a:t>
            </a:r>
          </a:p>
          <a:p>
            <a:r>
              <a:rPr lang="en-GB" sz="2000" dirty="0" smtClean="0"/>
              <a:t>“u235ib02o4g6cnuf3” as above, but:</a:t>
            </a:r>
          </a:p>
          <a:p>
            <a:pPr lvl="2"/>
            <a:r>
              <a:rPr lang="en-GB" sz="1600" dirty="0" smtClean="0"/>
              <a:t>No capture adjustment</a:t>
            </a:r>
          </a:p>
          <a:p>
            <a:pPr lvl="2"/>
            <a:r>
              <a:rPr lang="en-GB" sz="1600" dirty="0" smtClean="0"/>
              <a:t>No GANDR PFNS (fast)</a:t>
            </a:r>
          </a:p>
          <a:p>
            <a:pPr lvl="2"/>
            <a:r>
              <a:rPr lang="en-GB" sz="1600" dirty="0" smtClean="0"/>
              <a:t>Nu-bar (fast) increased by 0.3% </a:t>
            </a:r>
          </a:p>
          <a:p>
            <a:r>
              <a:rPr lang="en-GB" sz="2000" dirty="0" smtClean="0"/>
              <a:t>In both cases </a:t>
            </a:r>
            <a:r>
              <a:rPr lang="en-GB" sz="2000" b="1" dirty="0" smtClean="0"/>
              <a:t>good performance </a:t>
            </a:r>
            <a:r>
              <a:rPr lang="en-GB" sz="2000" dirty="0" smtClean="0"/>
              <a:t>is restored for bare assemblies! </a:t>
            </a:r>
          </a:p>
          <a:p>
            <a:r>
              <a:rPr lang="en-GB" sz="2000" dirty="0" smtClean="0"/>
              <a:t>The </a:t>
            </a:r>
            <a:r>
              <a:rPr lang="en-GB" sz="2000" b="1" dirty="0" smtClean="0"/>
              <a:t>nu-bar increase could be smaller </a:t>
            </a:r>
            <a:r>
              <a:rPr lang="en-GB" sz="2000" dirty="0" smtClean="0"/>
              <a:t>(~0.2%)</a:t>
            </a:r>
          </a:p>
          <a:p>
            <a:pPr lvl="2"/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29.9 - 1.10.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CM on Compensating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7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EA_light">
  <a:themeElements>
    <a:clrScheme name="">
      <a:dk1>
        <a:srgbClr val="000000"/>
      </a:dk1>
      <a:lt1>
        <a:srgbClr val="F9F0DF"/>
      </a:lt1>
      <a:dk2>
        <a:srgbClr val="003399"/>
      </a:dk2>
      <a:lt2>
        <a:srgbClr val="000000"/>
      </a:lt2>
      <a:accent1>
        <a:srgbClr val="99CCFF"/>
      </a:accent1>
      <a:accent2>
        <a:srgbClr val="8681B8"/>
      </a:accent2>
      <a:accent3>
        <a:srgbClr val="FBF6EC"/>
      </a:accent3>
      <a:accent4>
        <a:srgbClr val="000000"/>
      </a:accent4>
      <a:accent5>
        <a:srgbClr val="CAE2FF"/>
      </a:accent5>
      <a:accent6>
        <a:srgbClr val="7974A6"/>
      </a:accent6>
      <a:hlink>
        <a:srgbClr val="FCD3C1"/>
      </a:hlink>
      <a:folHlink>
        <a:srgbClr val="3366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IAEA_light</Template>
  <TotalTime>3497</TotalTime>
  <Words>1162</Words>
  <Application>Microsoft Office PowerPoint</Application>
  <PresentationFormat>On-screen Show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IAEA_light</vt:lpstr>
      <vt:lpstr>On the Compensating Effects in the Evaluated Cross Sections of 235U</vt:lpstr>
      <vt:lpstr>Evaluation Strategy</vt:lpstr>
      <vt:lpstr>U-235 Example - Scope</vt:lpstr>
      <vt:lpstr>U-235 Example – Scope (Cont.)</vt:lpstr>
      <vt:lpstr>Benchmarking of Fast Systems</vt:lpstr>
      <vt:lpstr>List of fast bare benchmark assemblies</vt:lpstr>
      <vt:lpstr>Benchmarking of Fast Systems</vt:lpstr>
      <vt:lpstr>PowerPoint Presentation</vt:lpstr>
      <vt:lpstr>Benchmarking of Fast Systems</vt:lpstr>
      <vt:lpstr>PowerPoint Presentation</vt:lpstr>
      <vt:lpstr>Other fast benchmarks</vt:lpstr>
      <vt:lpstr>List of fast benchmark assemblies</vt:lpstr>
      <vt:lpstr>PowerPoint Presentation</vt:lpstr>
      <vt:lpstr>Thermal reactor benchmarks</vt:lpstr>
      <vt:lpstr>List of thermal benchmark assemblies</vt:lpstr>
      <vt:lpstr>PowerPoint Presentation</vt:lpstr>
      <vt:lpstr>Surprises…</vt:lpstr>
      <vt:lpstr>List of benchmarks with surprises</vt:lpstr>
      <vt:lpstr>PowerPoint Presentation</vt:lpstr>
      <vt:lpstr>Other materials (238U, 16O)</vt:lpstr>
      <vt:lpstr>PowerPoint Presentation</vt:lpstr>
      <vt:lpstr>Conclusions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Compensating Effects in the Evaluated Cross Sections of 235U</dc:title>
  <dc:creator>TRKOV, Andrej</dc:creator>
  <cp:lastModifiedBy>TRKOV, Andrej</cp:lastModifiedBy>
  <cp:revision>34</cp:revision>
  <dcterms:created xsi:type="dcterms:W3CDTF">2015-09-23T18:27:52Z</dcterms:created>
  <dcterms:modified xsi:type="dcterms:W3CDTF">2015-09-28T16:23:36Z</dcterms:modified>
</cp:coreProperties>
</file>